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0" r:id="rId7"/>
    <p:sldId id="261" r:id="rId8"/>
    <p:sldId id="262" r:id="rId9"/>
    <p:sldId id="281" r:id="rId10"/>
    <p:sldId id="263" r:id="rId11"/>
    <p:sldId id="264" r:id="rId12"/>
    <p:sldId id="282" r:id="rId13"/>
    <p:sldId id="265" r:id="rId14"/>
    <p:sldId id="266" r:id="rId15"/>
    <p:sldId id="267" r:id="rId16"/>
    <p:sldId id="268" r:id="rId17"/>
    <p:sldId id="283" r:id="rId18"/>
    <p:sldId id="269" r:id="rId19"/>
    <p:sldId id="270" r:id="rId20"/>
    <p:sldId id="271" r:id="rId21"/>
    <p:sldId id="272" r:id="rId22"/>
    <p:sldId id="273" r:id="rId23"/>
    <p:sldId id="284" r:id="rId24"/>
    <p:sldId id="274" r:id="rId25"/>
    <p:sldId id="275" r:id="rId26"/>
    <p:sldId id="276" r:id="rId27"/>
    <p:sldId id="285" r:id="rId28"/>
    <p:sldId id="277" r:id="rId29"/>
    <p:sldId id="278" r:id="rId30"/>
    <p:sldId id="279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510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9_1#4a3c19013?htil=4&amp;vaa=1&amp;vcp=1&amp;vop=1&amp;pid=0be724cc9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7736" y="2361996"/>
            <a:ext cx="2313432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_2#4a3c19013?htil=4&amp;vaa=1&amp;vcp=1&amp;vop=1&amp;pid=0be724cc9&amp;color=36,64,97&amp;vtp=1&amp;bt=1&amp;bbb=1&amp;hb=1"/>
              <p:cNvSpPr/>
              <p:nvPr/>
            </p:nvSpPr>
            <p:spPr>
              <a:xfrm>
                <a:off x="539496" y="2297989"/>
                <a:ext cx="866851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如图，几何体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𝐸𝐹𝐺𝐻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是棱长为1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9_2#4a3c19013?htil=4&amp;vaa=1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7989"/>
                <a:ext cx="8668512" cy="1189355"/>
              </a:xfrm>
              <a:prstGeom prst="rect">
                <a:avLst/>
              </a:prstGeom>
              <a:blipFill>
                <a:blip r:embed="rId4"/>
                <a:stretch>
                  <a:fillRect l="-1688" r="-379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4a3c19013.choices?htil=4&amp;vaa=1&amp;vcp=1&amp;vop=1&amp;pid=0be724cc9&amp;color=36,64,97&amp;vtp=1&amp;bbb=1"/>
              <p:cNvSpPr/>
              <p:nvPr/>
            </p:nvSpPr>
            <p:spPr>
              <a:xfrm>
                <a:off x="539496" y="3498392"/>
                <a:ext cx="8668512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233803" algn="l"/>
                    <a:tab pos="4442206" algn="l"/>
                    <a:tab pos="6650609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9_3#4a3c19013.choices?htil=4&amp;vaa=1&amp;vcp=1&amp;vop=1&amp;pid=0be724c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8392"/>
                <a:ext cx="8668512" cy="471488"/>
              </a:xfrm>
              <a:prstGeom prst="rect">
                <a:avLst/>
              </a:prstGeom>
              <a:blipFill>
                <a:blip r:embed="rId5"/>
                <a:stretch>
                  <a:fillRect l="-1688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11_1#4a3c19013?htil=5&amp;vaa=1&amp;vcp=1&amp;vop=1&amp;pid=0be724cc9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6716" y="1058817"/>
            <a:ext cx="2276856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11_2#4a3c19013?htil=5&amp;vaa=1&amp;vcp=1&amp;vop=1&amp;pid=0be724cc9&amp;color=36,64,97&amp;vtp=1&amp;bt=1&amp;bbb=1&amp;hb=1&amp;hs=1"/>
              <p:cNvSpPr/>
              <p:nvPr/>
            </p:nvSpPr>
            <p:spPr>
              <a:xfrm>
                <a:off x="539496" y="994809"/>
                <a:ext cx="8705088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立空间直角坐标系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AS.11_2#4a3c19013?htil=5&amp;vaa=1&amp;vcp=1&amp;vop=1&amp;pid=0be724cc9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4809"/>
                <a:ext cx="8705088" cy="773240"/>
              </a:xfrm>
              <a:prstGeom prst="rect">
                <a:avLst/>
              </a:prstGeom>
              <a:blipFill>
                <a:blip r:embed="rId4"/>
                <a:stretch>
                  <a:fillRect l="-168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11_3#4a3c19013?htil=5&amp;vaa=1&amp;vcp=1&amp;vop=1&amp;pid=0be724cc9&amp;color=36,64,97&amp;vtp=1&amp;bbb=1&amp;hb=1&amp;hs=1"/>
              <p:cNvSpPr/>
              <p:nvPr/>
            </p:nvSpPr>
            <p:spPr>
              <a:xfrm>
                <a:off x="539496" y="1772938"/>
                <a:ext cx="8705088" cy="213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)(0,0,1)=(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11_3#4a3c19013?htil=5&amp;vaa=1&amp;vcp=1&amp;vop=1&amp;pid=0be724cc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2938"/>
                <a:ext cx="8705088" cy="2133600"/>
              </a:xfrm>
              <a:prstGeom prst="rect">
                <a:avLst/>
              </a:prstGeom>
              <a:blipFill>
                <a:blip r:embed="rId5"/>
                <a:stretch>
                  <a:fillRect l="-1681" b="-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1_3#4a3c19013?htil=5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D66006D8-998E-3F00-8AE6-C31AB4F84489}"/>
                  </a:ext>
                </a:extLst>
              </p:cNvPr>
              <p:cNvSpPr/>
              <p:nvPr/>
            </p:nvSpPr>
            <p:spPr>
              <a:xfrm>
                <a:off x="539995" y="3898283"/>
                <a:ext cx="11112011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5_AS.11_3#4a3c19013?htil=5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D66006D8-998E-3F00-8AE6-C31AB4F844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898283"/>
                <a:ext cx="11112011" cy="2120900"/>
              </a:xfrm>
              <a:prstGeom prst="rect">
                <a:avLst/>
              </a:prstGeom>
              <a:blipFill>
                <a:blip r:embed="rId6"/>
                <a:stretch>
                  <a:fillRect l="-1317" b="-2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3#4a3c19013?htil=5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7EA716FE-E6BE-D87E-6550-26867EC9E10E}"/>
                  </a:ext>
                </a:extLst>
              </p:cNvPr>
              <p:cNvSpPr/>
              <p:nvPr/>
            </p:nvSpPr>
            <p:spPr>
              <a:xfrm>
                <a:off x="539995" y="2051398"/>
                <a:ext cx="11112011" cy="252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16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den>
                        </m:f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1_3#4a3c19013?htil=5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7EA716FE-E6BE-D87E-6550-26867EC9E1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051398"/>
                <a:ext cx="11112011" cy="2527300"/>
              </a:xfrm>
              <a:prstGeom prst="rect">
                <a:avLst/>
              </a:prstGeom>
              <a:blipFill>
                <a:blip r:embed="rId2"/>
                <a:stretch>
                  <a:fillRect l="-1317" b="-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4a3c19013?vaa=1&amp;vcp=1&amp;vop=1&amp;pid=0be724cc9&amp;color=36,64,97&amp;vtp=1&amp;bbb=1">
            <a:extLst>
              <a:ext uri="{FF2B5EF4-FFF2-40B4-BE49-F238E27FC236}">
                <a16:creationId xmlns:a16="http://schemas.microsoft.com/office/drawing/2014/main" id="{E4F0B5B8-A4CF-B8B2-F9B8-22CB7A66728F}"/>
              </a:ext>
            </a:extLst>
          </p:cNvPr>
          <p:cNvSpPr/>
          <p:nvPr/>
        </p:nvSpPr>
        <p:spPr>
          <a:xfrm>
            <a:off x="539496" y="45685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6060934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42d164819?vaa=1&amp;vcp=1&amp;vop=1&amp;pid=0be724cc9&amp;color=36,64,97&amp;vtp=1&amp;bt=1&amp;bbb=1&amp;hb=1"/>
              <p:cNvSpPr/>
              <p:nvPr/>
            </p:nvSpPr>
            <p:spPr>
              <a:xfrm>
                <a:off x="539496" y="2549098"/>
                <a:ext cx="11109960" cy="988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[四川泸州2024高二月考]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若两个平行平面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分别经过坐标原点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，且两个平面的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一个法向量为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则两个平面间的距离是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3_1#42d164819?vaa=1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9098"/>
                <a:ext cx="11109960" cy="988251"/>
              </a:xfrm>
              <a:prstGeom prst="rect">
                <a:avLst/>
              </a:prstGeom>
              <a:blipFill>
                <a:blip r:embed="rId3"/>
                <a:stretch>
                  <a:fillRect l="-1317" r="-768" b="-141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5_1#42d164819.blank?vaa=1&amp;vcp=1&amp;vop=1&amp;pid=0be724cc9&amp;color=36,64,97&amp;vpa=4&amp;vtp=1&amp;bbb=1&amp;rh=34.41"/>
              <p:cNvSpPr/>
              <p:nvPr/>
            </p:nvSpPr>
            <p:spPr>
              <a:xfrm>
                <a:off x="5727447" y="3037033"/>
                <a:ext cx="323914" cy="4370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5_1#42d164819.blank?vaa=1&amp;vcp=1&amp;vop=1&amp;pid=0be724cc9&amp;color=36,64,97&amp;vpa=4&amp;vtp=1&amp;bbb=1&amp;rh=34.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447" y="3037033"/>
                <a:ext cx="323914" cy="437007"/>
              </a:xfrm>
              <a:prstGeom prst="rect">
                <a:avLst/>
              </a:prstGeom>
              <a:blipFill>
                <a:blip r:embed="rId4"/>
                <a:stretch>
                  <a:fillRect b="-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4_1#42d164819?vaa=1&amp;vcp=1&amp;vop=1&amp;pid=0be724cc9&amp;color=36,64,97&amp;vtp=1&amp;bbb=1"/>
              <p:cNvSpPr/>
              <p:nvPr/>
            </p:nvSpPr>
            <p:spPr>
              <a:xfrm>
                <a:off x="539496" y="3546938"/>
                <a:ext cx="11109960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依题意，平行平面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间的距离即为点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，所以平行平面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间的距离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|−1×2+0×1+1×1|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4_1#42d164819?vaa=1&amp;vcp=1&amp;vop=1&amp;pid=0be724c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6938"/>
                <a:ext cx="11109960" cy="977900"/>
              </a:xfrm>
              <a:prstGeom prst="rect">
                <a:avLst/>
              </a:prstGeom>
              <a:blipFill>
                <a:blip r:embed="rId5"/>
                <a:stretch>
                  <a:fillRect l="-1317"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7_1#6826c7219?vaa=1&amp;vcp=1&amp;vop=1&amp;pid=0be724cc9&amp;color=36,64,97&amp;vtp=1&amp;bt=1&amp;bbb=1&amp;hb=1"/>
              <p:cNvSpPr/>
              <p:nvPr/>
            </p:nvSpPr>
            <p:spPr>
              <a:xfrm>
                <a:off x="539496" y="1156226"/>
                <a:ext cx="11109960" cy="14454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在空间直角坐标系中，平面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的一般方程为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𝐶𝑧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不同时为零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，则在底面边长与高都为2的正四棱锥中，底面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到侧面的距离等于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7_1#6826c7219?vaa=1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56226"/>
                <a:ext cx="11109960" cy="1445451"/>
              </a:xfrm>
              <a:prstGeom prst="rect">
                <a:avLst/>
              </a:prstGeom>
              <a:blipFill>
                <a:blip r:embed="rId3"/>
                <a:stretch>
                  <a:fillRect l="-1317" r="-1427" b="-9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9_1#6826c7219.blank?vaa=1&amp;vcp=1&amp;vop=1&amp;pid=0be724cc9&amp;color=36,64,97&amp;vpa=5&amp;vtp=1&amp;bbb=1&amp;rh=34.63"/>
              <p:cNvSpPr/>
              <p:nvPr/>
            </p:nvSpPr>
            <p:spPr>
              <a:xfrm>
                <a:off x="3002535" y="2097614"/>
                <a:ext cx="420751" cy="439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9_1#6826c7219.blank?vaa=1&amp;vcp=1&amp;vop=1&amp;pid=0be724cc9&amp;color=36,64,97&amp;vpa=5&amp;vtp=1&amp;bbb=1&amp;rh=34.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535" y="2097614"/>
                <a:ext cx="420751" cy="439801"/>
              </a:xfrm>
              <a:prstGeom prst="rect">
                <a:avLst/>
              </a:prstGeom>
              <a:blipFill>
                <a:blip r:embed="rId4"/>
                <a:stretch>
                  <a:fillRect b="-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5_AS.18_1#6826c7219?htil=6&amp;vaa=1&amp;vcp=1&amp;vop=1&amp;pid=0be724cc9&amp;color=36,64,97&amp;tib=255,255,255&amp;vtp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2717" y="2673621"/>
            <a:ext cx="2331720" cy="252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8_2#6826c7219?htil=6&amp;vaa=1&amp;vcp=1&amp;vop=1&amp;pid=0be724cc9&amp;color=36,64,97&amp;vtp=1&amp;bbb=1&amp;hb=1"/>
              <p:cNvSpPr/>
              <p:nvPr/>
            </p:nvSpPr>
            <p:spPr>
              <a:xfrm>
                <a:off x="539496" y="2600470"/>
                <a:ext cx="8641080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作出正四棱锥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，分别取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两两垂直，以底面中心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轴，建立空间直角坐标系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′(1,1,0)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′(−1,1,0)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3个坐标代入计算，得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，所以底面中心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到侧面的距离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|2×0+0−2|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18_2#6826c7219?htil=6&amp;vaa=1&amp;vcp=1&amp;vop=1&amp;pid=0be724cc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0470"/>
                <a:ext cx="8641080" cy="3352800"/>
              </a:xfrm>
              <a:prstGeom prst="rect">
                <a:avLst/>
              </a:prstGeom>
              <a:blipFill>
                <a:blip r:embed="rId6"/>
                <a:stretch>
                  <a:fillRect l="-1694" r="-1270" b="-2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21_1#62ecec1f0?htil=7&amp;vaa=1&amp;vcp=1&amp;vop=1&amp;pid=0be724cc9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5503" y="1982520"/>
            <a:ext cx="2313432" cy="317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21_2#62ecec1f0?htil=7&amp;vaa=1&amp;vcp=1&amp;vop=1&amp;pid=0be724cc9&amp;color=36,64,97&amp;vtp=1&amp;bt=1&amp;bbb=1&amp;hb=1"/>
              <p:cNvSpPr/>
              <p:nvPr/>
            </p:nvSpPr>
            <p:spPr>
              <a:xfrm>
                <a:off x="539496" y="1918512"/>
                <a:ext cx="8668512" cy="988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[山东青岛一中2024高二月考]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如图，已知正三棱柱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棱长均为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1，则线段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上的动点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BD.21_2#62ecec1f0?htil=7&amp;vaa=1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8512"/>
                <a:ext cx="8668512" cy="988251"/>
              </a:xfrm>
              <a:prstGeom prst="rect">
                <a:avLst/>
              </a:prstGeom>
              <a:blipFill>
                <a:blip r:embed="rId4"/>
                <a:stretch>
                  <a:fillRect l="-1688" b="-13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AS.23_1#62ecec1f0?htil=8&amp;vaa=1&amp;vcp=1&amp;vop=1&amp;pid=0be724cc9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8592" y="963853"/>
            <a:ext cx="2322576" cy="334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S.23_2#62ecec1f0?htil=8&amp;vaa=1&amp;vcp=1&amp;vop=1&amp;pid=0be724cc9&amp;color=36,64,97&amp;vtp=1&amp;bt=1&amp;bbb=1&amp;hb=1&amp;hs=1"/>
              <p:cNvSpPr/>
              <p:nvPr/>
            </p:nvSpPr>
            <p:spPr>
              <a:xfrm>
                <a:off x="539496" y="899845"/>
                <a:ext cx="865022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是正三棱柱，所以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轴，在平面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建立空间直角坐标系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AS.23_2#62ecec1f0?htil=8&amp;vaa=1&amp;vcp=1&amp;vop=1&amp;pid=0be724cc9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9845"/>
                <a:ext cx="8650224" cy="1192340"/>
              </a:xfrm>
              <a:prstGeom prst="rect">
                <a:avLst/>
              </a:prstGeom>
              <a:blipFill>
                <a:blip r:embed="rId4"/>
                <a:stretch>
                  <a:fillRect l="-1691" r="-429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3_3#62ecec1f0?htil=8&amp;vaa=1&amp;vcp=1&amp;vop=1&amp;pid=0be724cc9&amp;color=36,64,97&amp;vtp=1&amp;bbb=1&amp;hb=1&amp;hs=1"/>
              <p:cNvSpPr/>
              <p:nvPr/>
            </p:nvSpPr>
            <p:spPr>
              <a:xfrm>
                <a:off x="539496" y="2102789"/>
                <a:ext cx="8650224" cy="237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因为正三棱柱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的所有棱长均为1，则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上，则令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−1,0,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𝐵𝑃</m:t>
                        </m:r>
                      </m:e>
                    </m:acc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23_3#62ecec1f0?htil=8&amp;vaa=1&amp;vcp=1&amp;vop=1&amp;pid=0be724cc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2789"/>
                <a:ext cx="8650224" cy="2374900"/>
              </a:xfrm>
              <a:prstGeom prst="rect">
                <a:avLst/>
              </a:prstGeom>
              <a:blipFill>
                <a:blip r:embed="rId5"/>
                <a:stretch>
                  <a:fillRect l="-1691" b="-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23_3#62ecec1f0?htil=8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4C5472DD-92BA-A71A-EC33-436973A17109}"/>
                  </a:ext>
                </a:extLst>
              </p:cNvPr>
              <p:cNvSpPr/>
              <p:nvPr/>
            </p:nvSpPr>
            <p:spPr>
              <a:xfrm>
                <a:off x="539995" y="4445685"/>
                <a:ext cx="11112011" cy="166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𝐵𝑃</m:t>
                            </m:r>
                          </m:e>
                        </m:acc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𝐵𝑃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B_5_AS.23_3#62ecec1f0?htil=8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4C5472DD-92BA-A71A-EC33-436973A171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445685"/>
                <a:ext cx="11112011" cy="1663700"/>
              </a:xfrm>
              <a:prstGeom prst="rect">
                <a:avLst/>
              </a:prstGeom>
              <a:blipFill>
                <a:blip r:embed="rId6"/>
                <a:stretch>
                  <a:fillRect l="-1317" b="-7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23_3#62ecec1f0?htil=8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3758622A-665B-809F-C61C-71FCA53F9117}"/>
                  </a:ext>
                </a:extLst>
              </p:cNvPr>
              <p:cNvSpPr/>
              <p:nvPr/>
            </p:nvSpPr>
            <p:spPr>
              <a:xfrm>
                <a:off x="539995" y="2133440"/>
                <a:ext cx="11112011" cy="21483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所以线段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上的动点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23_3#62ecec1f0?htil=8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3758622A-665B-809F-C61C-71FCA53F91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133440"/>
                <a:ext cx="11112011" cy="2148332"/>
              </a:xfrm>
              <a:prstGeom prst="rect">
                <a:avLst/>
              </a:prstGeom>
              <a:blipFill>
                <a:blip r:embed="rId2"/>
                <a:stretch>
                  <a:fillRect l="-1317" b="-3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4_1#62ecec1f0?vaa=1&amp;vcp=1&amp;vop=1&amp;pid=0be724cc9&amp;color=36,64,97&amp;vtp=1&amp;bbb=1">
                <a:extLst>
                  <a:ext uri="{FF2B5EF4-FFF2-40B4-BE49-F238E27FC236}">
                    <a16:creationId xmlns:a16="http://schemas.microsoft.com/office/drawing/2014/main" id="{4D972573-AB1A-FB1C-5238-FD3399C715FA}"/>
                  </a:ext>
                </a:extLst>
              </p:cNvPr>
              <p:cNvSpPr/>
              <p:nvPr/>
            </p:nvSpPr>
            <p:spPr>
              <a:xfrm>
                <a:off x="539496" y="4284986"/>
                <a:ext cx="11109960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5_AN.24_1#62ecec1f0?vaa=1&amp;vcp=1&amp;vop=1&amp;pid=0be724cc9&amp;color=36,64,97&amp;vtp=1&amp;bbb=1">
                <a:extLst>
                  <a:ext uri="{FF2B5EF4-FFF2-40B4-BE49-F238E27FC236}">
                    <a16:creationId xmlns:a16="http://schemas.microsoft.com/office/drawing/2014/main" id="{4D972573-AB1A-FB1C-5238-FD3399C715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84986"/>
                <a:ext cx="11109960" cy="471932"/>
              </a:xfrm>
              <a:prstGeom prst="rect">
                <a:avLst/>
              </a:prstGeom>
              <a:blipFill>
                <a:blip r:embed="rId3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1911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5_1#0713bccd4?htil=9&amp;vcp=1&amp;vop=1&amp;pid=0be724cc9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4607" y="2384856"/>
            <a:ext cx="2660904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5_2#0713bccd4?htil=9&amp;vcp=1&amp;vop=1&amp;pid=0be724cc9&amp;color=36,64,97&amp;vtp=1&amp;bt=1&amp;bbb=1&amp;hb=1"/>
              <p:cNvSpPr/>
              <p:nvPr/>
            </p:nvSpPr>
            <p:spPr>
              <a:xfrm>
                <a:off x="539496" y="2320848"/>
                <a:ext cx="832104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如图所示的多面体是由底面为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的长方体被平面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所截而得到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5_2#0713bccd4?htil=9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0848"/>
                <a:ext cx="8321040" cy="773240"/>
              </a:xfrm>
              <a:prstGeom prst="rect">
                <a:avLst/>
              </a:prstGeom>
              <a:blipFill>
                <a:blip r:embed="rId4"/>
                <a:stretch>
                  <a:fillRect l="-1758" r="-220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26_1#e0e95ef1a?htil=9&amp;vcp=1&amp;vop=1&amp;pid=0713bccd4&amp;color=36,64,97&amp;vtp=1&amp;bbb=1"/>
              <p:cNvSpPr/>
              <p:nvPr/>
            </p:nvSpPr>
            <p:spPr>
              <a:xfrm>
                <a:off x="539496" y="3140950"/>
                <a:ext cx="832104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26_1#e0e95ef1a?htil=9&amp;vcp=1&amp;vop=1&amp;pid=0713bcc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0950"/>
                <a:ext cx="8321040" cy="363665"/>
              </a:xfrm>
              <a:prstGeom prst="rect">
                <a:avLst/>
              </a:prstGeom>
              <a:blipFill>
                <a:blip r:embed="rId5"/>
                <a:stretch>
                  <a:fillRect l="-1758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AN.27_1#e0e95ef1a?htil=10&amp;vcp=1&amp;vop=1&amp;pid=0713bccd4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9529" y="2128284"/>
            <a:ext cx="2715768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2#e0e95ef1a?htil=10&amp;vcp=1&amp;vop=1&amp;pid=0713bccd4&amp;color=36,64,97&amp;vtp=1&amp;bt=1&amp;bbb=1&amp;hb=1"/>
              <p:cNvSpPr/>
              <p:nvPr/>
            </p:nvSpPr>
            <p:spPr>
              <a:xfrm>
                <a:off x="539496" y="2064276"/>
                <a:ext cx="8266176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为原点，建立如图所示的空间直角坐标系，则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7_2#e0e95ef1a?htil=10&amp;vcp=1&amp;vop=1&amp;pid=0713bccd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276"/>
                <a:ext cx="8266176" cy="1192340"/>
              </a:xfrm>
              <a:prstGeom prst="rect">
                <a:avLst/>
              </a:prstGeom>
              <a:blipFill>
                <a:blip r:embed="rId4"/>
                <a:stretch>
                  <a:fillRect l="-177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7_3#e0e95ef1a?htil=10&amp;vcp=1&amp;vop=1&amp;pid=0713bccd4&amp;color=36,64,97&amp;vtp=1&amp;bbb=1"/>
              <p:cNvSpPr/>
              <p:nvPr/>
            </p:nvSpPr>
            <p:spPr>
              <a:xfrm>
                <a:off x="539496" y="3267220"/>
                <a:ext cx="8266176" cy="1649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∴(−2,0,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)=(−2,0,2)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=(−2,−4,2)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7_3#e0e95ef1a?htil=10&amp;vcp=1&amp;vop=1&amp;pid=0713bcc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7220"/>
                <a:ext cx="8266176" cy="1649159"/>
              </a:xfrm>
              <a:prstGeom prst="rect">
                <a:avLst/>
              </a:prstGeom>
              <a:blipFill>
                <a:blip r:embed="rId5"/>
                <a:stretch>
                  <a:fillRect l="-1770" b="-85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48b1a675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48b1a675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第6章</a:t>
            </a:r>
            <a:endParaRPr lang="en-US" altLang="zh-CN" sz="5400" dirty="0"/>
          </a:p>
        </p:txBody>
      </p:sp>
      <p:sp>
        <p:nvSpPr>
          <p:cNvPr id="4" name="C_1_BD#48b1a675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空间向量与立体几何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f536d1e9d?vcp=1&amp;vop=1&amp;pid=0713bccd4&amp;color=36,64,97&amp;vtp=1&amp;bt=1&amp;bbb=1"/>
              <p:cNvSpPr/>
              <p:nvPr/>
            </p:nvSpPr>
            <p:spPr>
              <a:xfrm>
                <a:off x="539496" y="14654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8_1#f536d1e9d?vcp=1&amp;vop=1&amp;pid=0713bccd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547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9_1#f536d1e9d?vcp=1&amp;vop=1&amp;pid=0713bccd4&amp;color=36,64,97&amp;vtp=1&amp;bbb=1"/>
              <p:cNvSpPr/>
              <p:nvPr/>
            </p:nvSpPr>
            <p:spPr>
              <a:xfrm>
                <a:off x="539496" y="1839105"/>
                <a:ext cx="11109960" cy="3733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的法向量，由（1）可知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=(0,4,1)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𝐴𝐹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33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9_1#f536d1e9d?vcp=1&amp;vop=1&amp;pid=0713bcc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9105"/>
                <a:ext cx="11109960" cy="3733800"/>
              </a:xfrm>
              <a:prstGeom prst="rect">
                <a:avLst/>
              </a:prstGeom>
              <a:blipFill>
                <a:blip r:embed="rId4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79ab552?vcp=1&amp;pid=f73a0047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0_1#bb957ddaf?vcp=1&amp;vop=1&amp;pid=a179ab552&amp;color=36,64,97&amp;vtp=1&amp;bbb=1&amp;hb=1"/>
              <p:cNvSpPr/>
              <p:nvPr/>
            </p:nvSpPr>
            <p:spPr>
              <a:xfrm>
                <a:off x="539496" y="120239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[江苏南通2024高二期末]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如图，在四棱锥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0_1#bb957ddaf?vcp=1&amp;vop=1&amp;pid=a179ab55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30_2#bb957ddaf?vcp=1&amp;vop=1&amp;pid=a179ab55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424" y="2111081"/>
            <a:ext cx="3118104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1_1#8f5b60bc8?vcp=1&amp;vop=1&amp;pid=bb957ddaf&amp;color=36,64,97&amp;mp=1&amp;vtp=1&amp;bt=1&amp;bbb=1"/>
              <p:cNvSpPr/>
              <p:nvPr/>
            </p:nvSpPr>
            <p:spPr>
              <a:xfrm>
                <a:off x="539496" y="102830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1_1#8f5b60bc8?vcp=1&amp;vop=1&amp;pid=bb957ddaf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830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2_1#8f5b60bc8?vcp=1&amp;vop=1&amp;pid=bb957ddaf&amp;color=36,64,97&amp;vtp=1&amp;bbb=1"/>
              <p:cNvSpPr/>
              <p:nvPr/>
            </p:nvSpPr>
            <p:spPr>
              <a:xfrm>
                <a:off x="539496" y="1401939"/>
                <a:ext cx="11109960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【解】以{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}为单位正交基底，建立如图所示的空间直角坐标系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2_1#8f5b60bc8?vcp=1&amp;vop=1&amp;pid=bb957dd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1939"/>
                <a:ext cx="11109960" cy="401447"/>
              </a:xfrm>
              <a:prstGeom prst="rect">
                <a:avLst/>
              </a:prstGeom>
              <a:blipFill>
                <a:blip r:embed="rId4"/>
                <a:stretch>
                  <a:fillRect l="-131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32_2#8f5b60bc8?vcp=1&amp;vop=1&amp;pid=bb957ddaf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1942768"/>
            <a:ext cx="2862072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2_3#8f5b60bc8?vcp=1&amp;vop=1&amp;pid=bb957ddaf&amp;color=36,64,97&amp;vtp=1&amp;bbb=1"/>
              <p:cNvSpPr/>
              <p:nvPr/>
            </p:nvSpPr>
            <p:spPr>
              <a:xfrm>
                <a:off x="539496" y="4711368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5" name="QO_6_AN.32_3#8f5b60bc8?vcp=1&amp;vop=1&amp;pid=bb957dda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11368"/>
                <a:ext cx="11109960" cy="1257300"/>
              </a:xfrm>
              <a:prstGeom prst="rect">
                <a:avLst/>
              </a:prstGeom>
              <a:blipFill>
                <a:blip r:embed="rId6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2_3#8f5b60bc8?vcp=1&amp;vop=1&amp;pid=bb957ddaf&amp;color=36,64,97&amp;vtp=1&amp;bbb=1">
                <a:extLst>
                  <a:ext uri="{FF2B5EF4-FFF2-40B4-BE49-F238E27FC236}">
                    <a16:creationId xmlns:a16="http://schemas.microsoft.com/office/drawing/2014/main" id="{665F008F-21DD-261B-0458-C6930A09975B}"/>
                  </a:ext>
                </a:extLst>
              </p:cNvPr>
              <p:cNvSpPr/>
              <p:nvPr/>
            </p:nvSpPr>
            <p:spPr>
              <a:xfrm>
                <a:off x="539496" y="1137811"/>
                <a:ext cx="11109960" cy="4738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𝑃𝐷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二面角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32_3#8f5b60bc8?vcp=1&amp;vop=1&amp;pid=bb957ddaf&amp;color=36,64,97&amp;vtp=1&amp;bbb=1">
                <a:extLst>
                  <a:ext uri="{FF2B5EF4-FFF2-40B4-BE49-F238E27FC236}">
                    <a16:creationId xmlns:a16="http://schemas.microsoft.com/office/drawing/2014/main" id="{665F008F-21DD-261B-0458-C6930A0997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7811"/>
                <a:ext cx="11109960" cy="4738751"/>
              </a:xfrm>
              <a:prstGeom prst="rect">
                <a:avLst/>
              </a:prstGeom>
              <a:blipFill>
                <a:blip r:embed="rId2"/>
                <a:stretch>
                  <a:fillRect l="-1317" b="-16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2743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a83fb9253?vcp=1&amp;vop=1&amp;pid=bb957ddaf&amp;color=36,64,97&amp;vtp=1&amp;bt=1&amp;bbb=1&amp;hb=1"/>
              <p:cNvSpPr/>
              <p:nvPr/>
            </p:nvSpPr>
            <p:spPr>
              <a:xfrm>
                <a:off x="539496" y="161082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（2）在棱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上确定一点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（不与端点重合），使异面直线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所成角的大小为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，并求此时点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3_1#a83fb9253?vcp=1&amp;vop=1&amp;pid=bb957dda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082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4_1#a83fb9253?vcp=1&amp;vop=1&amp;pid=bb957ddaf&amp;color=36,64,97&amp;vtp=1&amp;bbb=1&amp;hb=1"/>
              <p:cNvSpPr/>
              <p:nvPr/>
            </p:nvSpPr>
            <p:spPr>
              <a:xfrm>
                <a:off x="539496" y="2388951"/>
                <a:ext cx="11109960" cy="304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=(1,2,−1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为异面直线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所成角的大小为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𝑃𝐵𝐷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𝑃𝐸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34_1#a83fb9253?vcp=1&amp;vop=1&amp;pid=bb957dda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8951"/>
                <a:ext cx="11109960" cy="3048000"/>
              </a:xfrm>
              <a:prstGeom prst="rect">
                <a:avLst/>
              </a:prstGeom>
              <a:blipFill>
                <a:blip r:embed="rId4"/>
                <a:stretch>
                  <a:fillRect l="-1317" b="-1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5_1#934884c84?vcp=1&amp;vop=1&amp;pid=a179ab552&amp;color=36,64,97&amp;vtp=1&amp;bt=1&amp;bbb=1&amp;hb=1"/>
              <p:cNvSpPr/>
              <p:nvPr/>
            </p:nvSpPr>
            <p:spPr>
              <a:xfrm>
                <a:off x="539496" y="828000"/>
                <a:ext cx="11109960" cy="7573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[湖北部分学校2024高二期中]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如图，该几何体是由等高的半个圆柱和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个圆柱拼接而成的，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为弧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四点共面.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5_1#934884c84?vcp=1&amp;vop=1&amp;pid=a179ab55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57365"/>
              </a:xfrm>
              <a:prstGeom prst="rect">
                <a:avLst/>
              </a:prstGeom>
              <a:blipFill>
                <a:blip r:embed="rId3"/>
                <a:stretch>
                  <a:fillRect l="-1317" b="-185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5_2#934884c84?vcp=1&amp;vop=1&amp;pid=a179ab55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040" y="1715793"/>
            <a:ext cx="2404872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6_1#1c098bf01?vcp=1&amp;vop=1&amp;pid=934884c84&amp;color=36,64,97&amp;vtp=1&amp;bbb=1"/>
              <p:cNvSpPr/>
              <p:nvPr/>
            </p:nvSpPr>
            <p:spPr>
              <a:xfrm>
                <a:off x="539496" y="4331993"/>
                <a:ext cx="11109960" cy="294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（1）证明：平面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𝐵𝐷𝐹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6_1#1c098bf01?vcp=1&amp;vop=1&amp;pid=934884c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31993"/>
                <a:ext cx="11109960" cy="294005"/>
              </a:xfrm>
              <a:prstGeom prst="rect">
                <a:avLst/>
              </a:prstGeom>
              <a:blipFill>
                <a:blip r:embed="rId5"/>
                <a:stretch>
                  <a:fillRect l="-1317" t="-20833" b="-47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7_1#1c098bf01?vcp=1&amp;vop=1&amp;pid=934884c84&amp;color=36,64,97&amp;vtp=1&amp;bbb=1&amp;hb=1"/>
              <p:cNvSpPr/>
              <p:nvPr/>
            </p:nvSpPr>
            <p:spPr>
              <a:xfrm>
                <a:off x="539496" y="4630062"/>
                <a:ext cx="11109960" cy="161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，交底面弧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知四边形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𝐻𝐵𝐶𝐺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为平行四边形，所以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而由题设知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𝐵𝐶𝐺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⊂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37_1#1c098bf01?vcp=1&amp;vop=1&amp;pid=934884c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30062"/>
                <a:ext cx="11109960" cy="1614805"/>
              </a:xfrm>
              <a:prstGeom prst="rect">
                <a:avLst/>
              </a:prstGeom>
              <a:blipFill>
                <a:blip r:embed="rId6"/>
                <a:stretch>
                  <a:fillRect l="-1317" t="-3030" r="-82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8_1#f167f7d66?vcp=1&amp;vop=1&amp;pid=934884c84&amp;color=36,64,97&amp;vtp=1&amp;bt=1&amp;bbb=1"/>
              <p:cNvSpPr/>
              <p:nvPr/>
            </p:nvSpPr>
            <p:spPr>
              <a:xfrm>
                <a:off x="539496" y="958392"/>
                <a:ext cx="11109960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所成二面角的余弦值为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的长度为2，求点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8_1#f167f7d66?vcp=1&amp;vop=1&amp;pid=934884c8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58392"/>
                <a:ext cx="11109960" cy="471932"/>
              </a:xfrm>
              <a:prstGeom prst="rect">
                <a:avLst/>
              </a:prstGeom>
              <a:blipFill>
                <a:blip r:embed="rId3"/>
                <a:stretch>
                  <a:fillRect l="-1317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39_1#f167f7d66?htil=11&amp;vcp=1&amp;vop=1&amp;pid=934884c84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5393" y="1497506"/>
            <a:ext cx="2487168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9_2#f167f7d66?htil=11&amp;vcp=1&amp;vop=1&amp;pid=934884c84&amp;color=36,64,97&amp;vtp=1&amp;bbb=1&amp;hb=1&amp;hs=1"/>
              <p:cNvSpPr/>
              <p:nvPr/>
            </p:nvSpPr>
            <p:spPr>
              <a:xfrm>
                <a:off x="539496" y="1433499"/>
                <a:ext cx="8494776" cy="285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为原点，建立如图所示的空间直角坐标系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,易知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半圆柱的底面半径为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半圆柱的高为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=(−2,0,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=(0,−2,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𝐴𝐺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𝐹𝐷</m:t>
                                </m:r>
                              </m:e>
                              <m:lim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h𝑧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𝒎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𝐵𝐷</m:t>
                                </m:r>
                              </m:e>
                              <m:lim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h𝑧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9_2#f167f7d66?htil=11&amp;vcp=1&amp;vop=1&amp;pid=934884c84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33499"/>
                <a:ext cx="8494776" cy="2857500"/>
              </a:xfrm>
              <a:prstGeom prst="rect">
                <a:avLst/>
              </a:prstGeom>
              <a:blipFill>
                <a:blip r:embed="rId5"/>
                <a:stretch>
                  <a:fillRect l="-1723" r="-646" b="-2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9_2#f167f7d66?htil=11&amp;vcp=1&amp;vop=1&amp;pid=934884c84&amp;color=36,64,97&amp;vtp=1&amp;bbb=1&amp;hb=1&amp;hs=1">
                <a:extLst>
                  <a:ext uri="{FF2B5EF4-FFF2-40B4-BE49-F238E27FC236}">
                    <a16:creationId xmlns:a16="http://schemas.microsoft.com/office/drawing/2014/main" id="{15FB16C1-7DEA-033E-AAAD-A6783266BC33}"/>
                  </a:ext>
                </a:extLst>
              </p:cNvPr>
              <p:cNvSpPr/>
              <p:nvPr/>
            </p:nvSpPr>
            <p:spPr>
              <a:xfrm>
                <a:off x="539995" y="4264964"/>
                <a:ext cx="11112011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𝐴𝐺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h𝑐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6_AN.39_2#f167f7d66?htil=11&amp;vcp=1&amp;vop=1&amp;pid=934884c84&amp;color=36,64,97&amp;vtp=1&amp;bbb=1&amp;hb=1&amp;hs=1">
                <a:extLst>
                  <a:ext uri="{FF2B5EF4-FFF2-40B4-BE49-F238E27FC236}">
                    <a16:creationId xmlns:a16="http://schemas.microsoft.com/office/drawing/2014/main" id="{15FB16C1-7DEA-033E-AAAD-A6783266BC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264964"/>
                <a:ext cx="11112011" cy="1803400"/>
              </a:xfrm>
              <a:prstGeom prst="rect">
                <a:avLst/>
              </a:prstGeom>
              <a:blipFill>
                <a:blip r:embed="rId6"/>
                <a:stretch>
                  <a:fillRect l="-1317" b="-5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9_2#f167f7d66?htil=11&amp;vcp=1&amp;vop=1&amp;pid=934884c84&amp;color=36,64,97&amp;vtp=1&amp;bbb=1&amp;hb=1&amp;hs=1">
                <a:extLst>
                  <a:ext uri="{FF2B5EF4-FFF2-40B4-BE49-F238E27FC236}">
                    <a16:creationId xmlns:a16="http://schemas.microsoft.com/office/drawing/2014/main" id="{ACE41611-FAFA-81DA-23CD-E149EC170D70}"/>
                  </a:ext>
                </a:extLst>
              </p:cNvPr>
              <p:cNvSpPr/>
              <p:nvPr/>
            </p:nvSpPr>
            <p:spPr>
              <a:xfrm>
                <a:off x="539995" y="2739059"/>
                <a:ext cx="11112011" cy="1612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⟨</m:t>
                    </m:r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⟩|=|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r>
                          <a:rPr lang="en-US" altLang="zh-CN" sz="1800" b="1" i="1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，由题设可知，此时点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𝐷𝐹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=(2,0,−2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𝐷𝐺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=(−1,1,0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𝐷𝐹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𝐷𝐺</m:t>
                            </m:r>
                          </m:e>
                        </m:acc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⃗"/>
                                    <m:ctrlPr>
                                      <a:rPr lang="en-US" altLang="zh-CN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𝐷𝐺</m:t>
                                    </m:r>
                                  </m:e>
                                </m:acc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𝐷𝐹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𝐷𝐹</m:t>
                                    </m:r>
                                  </m:e>
                                </m:acc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39_2#f167f7d66?htil=11&amp;vcp=1&amp;vop=1&amp;pid=934884c84&amp;color=36,64,97&amp;vtp=1&amp;bbb=1&amp;hb=1&amp;hs=1">
                <a:extLst>
                  <a:ext uri="{FF2B5EF4-FFF2-40B4-BE49-F238E27FC236}">
                    <a16:creationId xmlns:a16="http://schemas.microsoft.com/office/drawing/2014/main" id="{ACE41611-FAFA-81DA-23CD-E149EC170D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739059"/>
                <a:ext cx="11112011" cy="1612900"/>
              </a:xfrm>
              <a:prstGeom prst="rect">
                <a:avLst/>
              </a:prstGeom>
              <a:blipFill>
                <a:blip r:embed="rId2"/>
                <a:stretch>
                  <a:fillRect l="-1317" b="-18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828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8686e2f4?vcp=1&amp;pid=f73a0047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40_1#cf35e4356?vaa=1&amp;vcp=1&amp;vop=1&amp;pid=98686e2f4&amp;color=36,64,97&amp;vtp=1&amp;bbb=1&amp;hb=1"/>
              <p:cNvSpPr/>
              <p:nvPr/>
            </p:nvSpPr>
            <p:spPr>
              <a:xfrm>
                <a:off x="539496" y="1202396"/>
                <a:ext cx="11109960" cy="988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[重庆高中数学联赛]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的中点分别为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BD.40_1#cf35e4356?vaa=1&amp;vcp=1&amp;vop=1&amp;pid=98686e2f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988251"/>
              </a:xfrm>
              <a:prstGeom prst="rect">
                <a:avLst/>
              </a:prstGeom>
              <a:blipFill>
                <a:blip r:embed="rId3"/>
                <a:stretch>
                  <a:fillRect l="-1317" b="-141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2_1#cf35e4356?vaa=1&amp;vcp=1&amp;vop=1&amp;pid=98686e2f4&amp;color=36,64,97&amp;mp=1&amp;vtp=1&amp;bt=1&amp;bbb=1"/>
              <p:cNvSpPr/>
              <p:nvPr/>
            </p:nvSpPr>
            <p:spPr>
              <a:xfrm>
                <a:off x="539496" y="993380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由题意，建立如图所示的空间直角坐标系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AS.42_1#cf35e4356?vaa=1&amp;vcp=1&amp;vop=1&amp;pid=98686e2f4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3380"/>
                <a:ext cx="11109960" cy="36385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AS.42_2#cf35e4356?vaa=1&amp;vcp=1&amp;vop=1&amp;pid=98686e2f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1494014"/>
            <a:ext cx="1883664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2_3#cf35e4356?vaa=1&amp;vcp=1&amp;vop=1&amp;pid=98686e2f4&amp;color=36,64,97&amp;vtp=1&amp;bbb=1"/>
              <p:cNvSpPr/>
              <p:nvPr/>
            </p:nvSpPr>
            <p:spPr>
              <a:xfrm>
                <a:off x="539496" y="4275314"/>
                <a:ext cx="11109960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𝐿𝑀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𝐿𝑁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𝐿𝑁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𝐿𝑀</m:t>
                                </m:r>
                              </m:e>
                            </m:acc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𝐿𝑀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𝐿𝑁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𝐿𝑁</m:t>
                                    </m:r>
                                  </m:e>
                                </m:acc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42_3#cf35e4356?vaa=1&amp;vcp=1&amp;vop=1&amp;pid=98686e2f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75314"/>
                <a:ext cx="11109960" cy="1790700"/>
              </a:xfrm>
              <a:prstGeom prst="rect">
                <a:avLst/>
              </a:prstGeom>
              <a:blipFill>
                <a:blip r:embed="rId5"/>
                <a:stretch>
                  <a:fillRect l="-1317" b="-17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06f196b4.fixed?vcp=1&amp;pid=48b1a675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06f196b4.fixed?vcp=1&amp;pid=48b1a675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f06f196b4.fixed?vcp=1&amp;pid=48b1a675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空间向量的应用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N.43_1#cf35e4356?vaa=1&amp;vcp=1&amp;vop=1&amp;pid=98686e2f4&amp;color=36,64,97&amp;vtp=1&amp;bt=1&amp;bbb=1"/>
              <p:cNvSpPr/>
              <p:nvPr/>
            </p:nvSpPr>
            <p:spPr>
              <a:xfrm>
                <a:off x="539496" y="3302114"/>
                <a:ext cx="11109960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AN.43_1#cf35e4356?vaa=1&amp;vcp=1&amp;vop=1&amp;pid=98686e2f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2114"/>
                <a:ext cx="11109960" cy="461709"/>
              </a:xfrm>
              <a:prstGeom prst="rect">
                <a:avLst/>
              </a:prstGeom>
              <a:blipFill>
                <a:blip r:embed="rId3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73a00475.fixed?vcp=1&amp;pid=f06f196b4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f73a00475.fixed?vcp=1&amp;pid=f06f196b4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6.3.4</a:t>
            </a:r>
            <a:endParaRPr lang="en-US" altLang="zh-CN" sz="5400" dirty="0"/>
          </a:p>
        </p:txBody>
      </p:sp>
      <p:sp>
        <p:nvSpPr>
          <p:cNvPr id="4" name="C_3_BD#f73a00475.fixed?vcp=1&amp;pid=f06f196b4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空间距离的计算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be724cc9?vcp=1&amp;pid=f73a00475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42ee06207?vaa=1&amp;vcp=1&amp;vop=1&amp;pid=0be724cc9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[山东东营2024高二月考]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若三棱锥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的三条侧棱两两垂直，且满足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_1#42ee06207?vaa=1&amp;vcp=1&amp;vop=1&amp;pid=0be724cc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42ee06207.choices?vaa=1&amp;vcp=1&amp;vop=1&amp;pid=0be724cc9&amp;color=36,64,97&amp;vtp=1&amp;bbb=1"/>
              <p:cNvSpPr/>
              <p:nvPr/>
            </p:nvSpPr>
            <p:spPr>
              <a:xfrm>
                <a:off x="539496" y="1984081"/>
                <a:ext cx="11109960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42ee06207.choices?vaa=1&amp;vcp=1&amp;vop=1&amp;pid=0be724c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471488"/>
              </a:xfrm>
              <a:prstGeom prst="rect">
                <a:avLst/>
              </a:prstGeom>
              <a:blipFill>
                <a:blip r:embed="rId4"/>
                <a:stretch>
                  <a:fillRect l="-1317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2_1#42ee06207?htil=1&amp;vaa=1&amp;vcp=1&amp;vop=1&amp;pid=0be724cc9&amp;color=36,64,97&amp;tib=255,255,255&amp;vtp=1&amp;hs=1&amp;hs=1" descr="preencoded.png">
            <a:extLst>
              <a:ext uri="{FF2B5EF4-FFF2-40B4-BE49-F238E27FC236}">
                <a16:creationId xmlns:a16="http://schemas.microsoft.com/office/drawing/2014/main" id="{081CF4B8-3130-98D8-660D-F7040C7BA1B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7701" y="892008"/>
            <a:ext cx="200253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_2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088AE1DC-B534-3989-0982-62F8C1831AE9}"/>
                  </a:ext>
                </a:extLst>
              </p:cNvPr>
              <p:cNvSpPr/>
              <p:nvPr/>
            </p:nvSpPr>
            <p:spPr>
              <a:xfrm>
                <a:off x="539496" y="828000"/>
                <a:ext cx="897940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方法一（向量法）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轴建立如图所示的空间直角坐标系，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AS.2_2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088AE1DC-B534-3989-0982-62F8C1831A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979408" cy="773430"/>
              </a:xfrm>
              <a:prstGeom prst="rect">
                <a:avLst/>
              </a:prstGeom>
              <a:blipFill>
                <a:blip r:embed="rId3"/>
                <a:stretch>
                  <a:fillRect l="-162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_3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A4201D25-E0A2-EDDA-C3A1-DBFD678A32D9}"/>
                  </a:ext>
                </a:extLst>
              </p:cNvPr>
              <p:cNvSpPr/>
              <p:nvPr/>
            </p:nvSpPr>
            <p:spPr>
              <a:xfrm>
                <a:off x="539496" y="1607185"/>
                <a:ext cx="8979408" cy="143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=(−1,0,1).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𝐴𝐵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𝐴𝐶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2_3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A4201D25-E0A2-EDDA-C3A1-DBFD678A32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7185"/>
                <a:ext cx="8979408" cy="1435100"/>
              </a:xfrm>
              <a:prstGeom prst="rect">
                <a:avLst/>
              </a:prstGeom>
              <a:blipFill>
                <a:blip r:embed="rId4"/>
                <a:stretch>
                  <a:fillRect l="-1629" b="-4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4_1#42ee06207?vaa=1&amp;vcp=1&amp;vop=1&amp;pid=0be724cc9&amp;color=36,64,97&amp;vtp=1&amp;bbb=1">
            <a:extLst>
              <a:ext uri="{FF2B5EF4-FFF2-40B4-BE49-F238E27FC236}">
                <a16:creationId xmlns:a16="http://schemas.microsoft.com/office/drawing/2014/main" id="{1F5857BE-8F22-CD66-B267-F0C093239BE7}"/>
              </a:ext>
            </a:extLst>
          </p:cNvPr>
          <p:cNvSpPr/>
          <p:nvPr/>
        </p:nvSpPr>
        <p:spPr>
          <a:xfrm>
            <a:off x="539496" y="5785993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3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E9C8D130-1E5A-6E16-1A1D-E743E0792E71}"/>
                  </a:ext>
                </a:extLst>
              </p:cNvPr>
              <p:cNvSpPr/>
              <p:nvPr/>
            </p:nvSpPr>
            <p:spPr>
              <a:xfrm>
                <a:off x="539995" y="3034665"/>
                <a:ext cx="11112011" cy="27447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𝑃𝐴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（等体积法）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为等边三角形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，且面积为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𝐴𝐵𝐶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×1×1×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_3#42ee06207?htil=1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E9C8D130-1E5A-6E16-1A1D-E743E0792E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034665"/>
                <a:ext cx="11112011" cy="2744724"/>
              </a:xfrm>
              <a:prstGeom prst="rect">
                <a:avLst/>
              </a:prstGeom>
              <a:blipFill>
                <a:blip r:embed="rId5"/>
                <a:stretch>
                  <a:fillRect l="-1317" b="-2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92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986209957?htil=2&amp;vaa=1&amp;vcp=1&amp;vop=1&amp;pid=0be724cc9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8891" y="2275128"/>
            <a:ext cx="2697480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_2#986209957?htil=2&amp;vaa=1&amp;vcp=1&amp;vop=1&amp;pid=0be724cc9&amp;color=36,64,97&amp;vtp=1&amp;bt=1&amp;bbb=1&amp;hb=1"/>
              <p:cNvSpPr/>
              <p:nvPr/>
            </p:nvSpPr>
            <p:spPr>
              <a:xfrm>
                <a:off x="539496" y="2211120"/>
                <a:ext cx="8284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[河南洛阳一高2024高二期中]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菱形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5_2#986209957?htil=2&amp;vaa=1&amp;vcp=1&amp;vop=1&amp;pid=0be724c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1120"/>
                <a:ext cx="8284464" cy="1189355"/>
              </a:xfrm>
              <a:prstGeom prst="rect">
                <a:avLst/>
              </a:prstGeom>
              <a:blipFill>
                <a:blip r:embed="rId4"/>
                <a:stretch>
                  <a:fillRect l="-1766" r="-73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986209957.choices?htil=2&amp;vaa=1&amp;vcp=1&amp;vop=1&amp;pid=0be724cc9&amp;color=36,64,97&amp;vtp=1&amp;bbb=1"/>
              <p:cNvSpPr/>
              <p:nvPr/>
            </p:nvSpPr>
            <p:spPr>
              <a:xfrm>
                <a:off x="539496" y="3401364"/>
                <a:ext cx="8284464" cy="38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074291" algn="l"/>
                    <a:tab pos="4123182" algn="l"/>
                    <a:tab pos="6299073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5_3#986209957.choices?htil=2&amp;vaa=1&amp;vcp=1&amp;vop=1&amp;pid=0be724c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01364"/>
                <a:ext cx="8284464" cy="386461"/>
              </a:xfrm>
              <a:prstGeom prst="rect">
                <a:avLst/>
              </a:prstGeom>
              <a:blipFill>
                <a:blip r:embed="rId5"/>
                <a:stretch>
                  <a:fillRect l="-1766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7_1#986209957?htil=3&amp;vaa=1&amp;vcp=1&amp;vop=1&amp;pid=0be724cc9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7209" y="892008"/>
            <a:ext cx="2660904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7_2#986209957?htil=3&amp;vaa=1&amp;vcp=1&amp;vop=1&amp;pid=0be724cc9&amp;color=36,64,97&amp;vtp=1&amp;bt=1&amp;bbb=1&amp;hb=1&amp;hs=1"/>
              <p:cNvSpPr/>
              <p:nvPr/>
            </p:nvSpPr>
            <p:spPr>
              <a:xfrm>
                <a:off x="539496" y="828000"/>
                <a:ext cx="832104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为坐标原点，分别以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所在直线为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轴建立空间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直角坐标系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AS.7_2#986209957?htil=3&amp;vaa=1&amp;vcp=1&amp;vop=1&amp;pid=0be724cc9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8321040" cy="1611440"/>
              </a:xfrm>
              <a:prstGeom prst="rect">
                <a:avLst/>
              </a:prstGeom>
              <a:blipFill>
                <a:blip r:embed="rId4"/>
                <a:stretch>
                  <a:fillRect l="-1758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7_3#986209957?htil=3&amp;vaa=1&amp;vcp=1&amp;vop=1&amp;pid=0be724cc9&amp;color=36,64,97&amp;vtp=1&amp;bbb=1&amp;hb=1&amp;hs=1"/>
              <p:cNvSpPr/>
              <p:nvPr/>
            </p:nvSpPr>
            <p:spPr>
              <a:xfrm>
                <a:off x="539496" y="2446171"/>
                <a:ext cx="832104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的法向量为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=(−4,0,2)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𝐷𝐸</m:t>
                                </m:r>
                              </m:e>
                              <m:li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→</m:t>
                                </m:r>
                              </m:lim>
                            </m:limUp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7_3#986209957?htil=3&amp;vaa=1&amp;vcp=1&amp;vop=1&amp;pid=0be724cc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6171"/>
                <a:ext cx="8321040" cy="1854200"/>
              </a:xfrm>
              <a:prstGeom prst="rect">
                <a:avLst/>
              </a:prstGeom>
              <a:blipFill>
                <a:blip r:embed="rId5"/>
                <a:stretch>
                  <a:fillRect l="-1758" b="-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7_3#986209957?htil=3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4E4D0078-669A-86F1-25D6-7E531CF36545}"/>
                  </a:ext>
                </a:extLst>
              </p:cNvPr>
              <p:cNvSpPr/>
              <p:nvPr/>
            </p:nvSpPr>
            <p:spPr>
              <a:xfrm>
                <a:off x="539995" y="4282337"/>
                <a:ext cx="11112011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,2).∵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=2+6−8=0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⊄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侧棱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的距离就是点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5_AS.7_3#986209957?htil=3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4E4D0078-669A-86F1-25D6-7E531CF365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282337"/>
                <a:ext cx="11112011" cy="1676400"/>
              </a:xfrm>
              <a:prstGeom prst="rect">
                <a:avLst/>
              </a:prstGeom>
              <a:blipFill>
                <a:blip r:embed="rId6"/>
                <a:stretch>
                  <a:fillRect l="-1317" b="-5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3#986209957?htil=3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5572CD90-5095-4CA6-14F1-EE21B66981DA}"/>
                  </a:ext>
                </a:extLst>
              </p:cNvPr>
              <p:cNvSpPr/>
              <p:nvPr/>
            </p:nvSpPr>
            <p:spPr>
              <a:xfrm>
                <a:off x="539995" y="2870548"/>
                <a:ext cx="11112011" cy="925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𝐸𝑃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𝐸𝑃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1+3+4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到平面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𝐵𝐸𝐷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7_3#986209957?htil=3&amp;vaa=1&amp;vcp=1&amp;vop=1&amp;pid=0be724cc9&amp;color=36,64,97&amp;vtp=1&amp;bbb=1&amp;hb=1&amp;hs=1">
                <a:extLst>
                  <a:ext uri="{FF2B5EF4-FFF2-40B4-BE49-F238E27FC236}">
                    <a16:creationId xmlns:a16="http://schemas.microsoft.com/office/drawing/2014/main" id="{5572CD90-5095-4CA6-14F1-EE21B66981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870548"/>
                <a:ext cx="11112011" cy="925259"/>
              </a:xfrm>
              <a:prstGeom prst="rect">
                <a:avLst/>
              </a:prstGeom>
              <a:blipFill>
                <a:blip r:embed="rId2"/>
                <a:stretch>
                  <a:fillRect l="-768" b="-14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986209957?vaa=1&amp;vcp=1&amp;vop=1&amp;pid=0be724cc9&amp;color=36,64,97&amp;vtp=1&amp;bbb=1">
            <a:extLst>
              <a:ext uri="{FF2B5EF4-FFF2-40B4-BE49-F238E27FC236}">
                <a16:creationId xmlns:a16="http://schemas.microsoft.com/office/drawing/2014/main" id="{18548D5F-5BC8-DA9C-9331-30988A25A377}"/>
              </a:ext>
            </a:extLst>
          </p:cNvPr>
          <p:cNvSpPr/>
          <p:nvPr/>
        </p:nvSpPr>
        <p:spPr>
          <a:xfrm>
            <a:off x="539496" y="379514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732520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2162</Words>
  <Application>Microsoft Office PowerPoint</Application>
  <PresentationFormat>宽屏</PresentationFormat>
  <Paragraphs>184</Paragraphs>
  <Slides>30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2025-10-21T08:46:10Z</dcterms:created>
  <dcterms:modified xsi:type="dcterms:W3CDTF">2025-10-21T08:50:15Z</dcterms:modified>
  <cp:category/>
  <cp:contentStatus/>
</cp:coreProperties>
</file>